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aleway Thin"/>
      <p:regular r:id="rId34"/>
      <p:bold r:id="rId35"/>
      <p:italic r:id="rId36"/>
      <p:boldItalic r:id="rId37"/>
    </p:embeddedFont>
    <p:embeddedFont>
      <p:font typeface="Varela Round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RalewayThin-bold.fntdata"/><Relationship Id="rId12" Type="http://schemas.openxmlformats.org/officeDocument/2006/relationships/slide" Target="slides/slide8.xml"/><Relationship Id="rId34" Type="http://schemas.openxmlformats.org/officeDocument/2006/relationships/font" Target="fonts/RalewayThin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Thin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Thin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VarelaRoun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41ee030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41ee03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20c8ff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20c8ff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5d6069d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5d6069d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20c8ff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20c8ff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20c901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20c901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453b35a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453b35a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20c901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20c901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5d6069d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5d6069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62c0846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62c0846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20c8f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20c8f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453b35a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453b35a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20c901a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20c901a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453b35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453b35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55fda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55fda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20c901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20c901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20c901a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20c901a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453b35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453b3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453b35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453b35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5d6069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5d6069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20c8ff2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20c8ff2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5d6069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5d6069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ql.sh/cours/union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.mysql.com/doc/refman/5.7/en/grant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ql.sh/cours/where/lik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openclassrooms.com/courses/administrez-vos-bases-de-donnees-avec-mysql" TargetMode="External"/><Relationship Id="rId4" Type="http://schemas.openxmlformats.org/officeDocument/2006/relationships/image" Target="../media/image1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ildcodeschool.github.io/atelier-bdd-advance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ql.sh/cours/where/between" TargetMode="External"/><Relationship Id="rId4" Type="http://schemas.openxmlformats.org/officeDocument/2006/relationships/hyperlink" Target="https://sql.sh/cours/where/i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ql.sh/fonctions/chaines-de-caracteres" TargetMode="External"/><Relationship Id="rId4" Type="http://schemas.openxmlformats.org/officeDocument/2006/relationships/hyperlink" Target="https://sql.sh/fonctions/lengt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ql.sh/fonctions/mathematiques" TargetMode="External"/><Relationship Id="rId4" Type="http://schemas.openxmlformats.org/officeDocument/2006/relationships/hyperlink" Target="https://sql.sh/fonctions/instr" TargetMode="External"/><Relationship Id="rId5" Type="http://schemas.openxmlformats.org/officeDocument/2006/relationships/hyperlink" Target="https://sql.sh/fonctions/date-heure" TargetMode="External"/><Relationship Id="rId6" Type="http://schemas.openxmlformats.org/officeDocument/2006/relationships/hyperlink" Target="https://sql.sh/fonctions/year" TargetMode="External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1835550" y="1065050"/>
            <a:ext cx="5472900" cy="8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SQL avancé</a:t>
            </a:r>
            <a:endParaRPr/>
          </a:p>
        </p:txBody>
      </p:sp>
      <p:pic>
        <p:nvPicPr>
          <p:cNvPr descr="ohputain.gif"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500" y="2327125"/>
            <a:ext cx="2495000" cy="20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171250" y="-2650"/>
            <a:ext cx="4477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GROUP BY et HAVING</a:t>
            </a:r>
            <a:endParaRPr b="1"/>
          </a:p>
        </p:txBody>
      </p: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5960875" y="17735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ajoute une condition</a:t>
            </a:r>
            <a:endParaRPr/>
          </a:p>
        </p:txBody>
      </p:sp>
      <p:sp>
        <p:nvSpPr>
          <p:cNvPr id="196" name="Google Shape;196;p31"/>
          <p:cNvSpPr txBox="1"/>
          <p:nvPr>
            <p:ph idx="4" type="body"/>
          </p:nvPr>
        </p:nvSpPr>
        <p:spPr>
          <a:xfrm>
            <a:off x="944400" y="10842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fr" sz="1800">
                <a:solidFill>
                  <a:srgbClr val="666666"/>
                </a:solidFill>
              </a:rPr>
              <a:t> permet d’ajouter une condition au </a:t>
            </a:r>
            <a:r>
              <a:rPr lang="f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984250" y="1451275"/>
            <a:ext cx="5664300" cy="29313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city, count(*) as nb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nb&gt;2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ORDER BY nb DESC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city   |  nb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----------+---------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Paris     | 12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Lyon      | 10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Orléans   | 3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98" name="Google Shape;198;p31"/>
          <p:cNvGrpSpPr/>
          <p:nvPr/>
        </p:nvGrpSpPr>
        <p:grpSpPr>
          <a:xfrm>
            <a:off x="7111700" y="2315185"/>
            <a:ext cx="1896675" cy="2152144"/>
            <a:chOff x="3611700" y="174075"/>
            <a:chExt cx="1896675" cy="1609200"/>
          </a:xfrm>
        </p:grpSpPr>
        <p:sp>
          <p:nvSpPr>
            <p:cNvPr id="199" name="Google Shape;199;p31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31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" name="Google Shape;201;p31"/>
            <p:cNvSpPr txBox="1"/>
            <p:nvPr/>
          </p:nvSpPr>
          <p:spPr>
            <a:xfrm>
              <a:off x="3612325" y="174075"/>
              <a:ext cx="1637100" cy="344400"/>
            </a:xfrm>
            <a:prstGeom prst="rect">
              <a:avLst/>
            </a:prstGeom>
            <a:solidFill>
              <a:srgbClr val="F76C6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student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firstname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lastname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birthday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address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region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city</a:t>
              </a:r>
              <a:endParaRPr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jointures</a:t>
            </a:r>
            <a:endParaRPr b="1"/>
          </a:p>
        </p:txBody>
      </p:sp>
      <p:sp>
        <p:nvSpPr>
          <p:cNvPr id="208" name="Google Shape;208;p32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4" type="body"/>
          </p:nvPr>
        </p:nvSpPr>
        <p:spPr>
          <a:xfrm>
            <a:off x="648025" y="779400"/>
            <a:ext cx="79896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</a:t>
            </a:r>
            <a:r>
              <a:rPr b="1" lang="fr" sz="1800">
                <a:solidFill>
                  <a:srgbClr val="F76C6C"/>
                </a:solidFill>
              </a:rPr>
              <a:t>jointures</a:t>
            </a:r>
            <a:r>
              <a:rPr lang="fr" sz="1800"/>
              <a:t> permettent de faire des requêtes en </a:t>
            </a:r>
            <a:r>
              <a:rPr b="1" lang="fr" sz="1800"/>
              <a:t>associant</a:t>
            </a:r>
            <a:r>
              <a:rPr lang="fr" sz="1800"/>
              <a:t> deux tables entre elles en fonction de champs </a:t>
            </a:r>
            <a:r>
              <a:rPr b="1" lang="fr" sz="1800"/>
              <a:t>en commun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 sz="1800">
                <a:latin typeface="Courier New"/>
                <a:ea typeface="Courier New"/>
                <a:cs typeface="Courier New"/>
                <a:sym typeface="Courier New"/>
              </a:rPr>
              <a:t> &lt;table&gt; </a:t>
            </a:r>
            <a:r>
              <a:rPr b="1" lang="fr" sz="1800"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fr" sz="1800">
                <a:latin typeface="Courier New"/>
                <a:ea typeface="Courier New"/>
                <a:cs typeface="Courier New"/>
                <a:sym typeface="Courier New"/>
              </a:rPr>
              <a:t> &lt;condition&gt;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B424E"/>
                </a:solidFill>
              </a:rPr>
              <a:t>Récupération de tous les élèves de l’école de Bordeaux. </a:t>
            </a:r>
            <a:r>
              <a:rPr lang="fr">
                <a:solidFill>
                  <a:srgbClr val="3B424E"/>
                </a:solidFill>
              </a:rPr>
              <a:t>Les lignes renvoyées sont celles vérifiant la condition. Elles contiennent les champs des deux tables</a:t>
            </a:r>
            <a:endParaRPr>
              <a:solidFill>
                <a:srgbClr val="3B424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648025" y="2634050"/>
            <a:ext cx="5862000" cy="22245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st.firstname, st.lastname, sc.city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FROM student AS st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school AS sc ON sc.id=st.school_id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WHERE sc.city = 'Bordeaux';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firstname | 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lastname  | 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----------+------------+----------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Arthur    | Pendragon  | Bordeaux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Lancelot  | Du Lac     | Bordeaux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1171250" y="-2650"/>
            <a:ext cx="42540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Jointures imbriquées</a:t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45006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4" type="body"/>
          </p:nvPr>
        </p:nvSpPr>
        <p:spPr>
          <a:xfrm>
            <a:off x="813700" y="909700"/>
            <a:ext cx="7537500" cy="12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jointures peuvent “s’imbriquer” pour des requêtes plus complexes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Récupération de tous les élèves dans une école proposant le langage PHP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ésultat de recherche d'images pour &quot;bic briquet&quot;"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850" y="3263775"/>
            <a:ext cx="1271150" cy="18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/>
          <p:nvPr/>
        </p:nvSpPr>
        <p:spPr>
          <a:xfrm>
            <a:off x="832500" y="1573975"/>
            <a:ext cx="7326600" cy="1486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firstname, name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FROM student AS st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school AS sc ON sc.id=st.school_id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teaching AS t ON t.school_id = sc.id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language AS la ON t.language_id=la.id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WHERE la.language='PHP';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20" name="Google Shape;220;p33"/>
          <p:cNvGrpSpPr/>
          <p:nvPr/>
        </p:nvGrpSpPr>
        <p:grpSpPr>
          <a:xfrm>
            <a:off x="6136628" y="3356416"/>
            <a:ext cx="1505399" cy="1486733"/>
            <a:chOff x="3611690" y="174063"/>
            <a:chExt cx="1896685" cy="1822200"/>
          </a:xfrm>
        </p:grpSpPr>
        <p:sp>
          <p:nvSpPr>
            <p:cNvPr id="221" name="Google Shape;221;p33"/>
            <p:cNvSpPr/>
            <p:nvPr/>
          </p:nvSpPr>
          <p:spPr>
            <a:xfrm>
              <a:off x="3611690" y="174063"/>
              <a:ext cx="1524600" cy="1822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" name="Google Shape;222;p33"/>
            <p:cNvCxnSpPr/>
            <p:nvPr/>
          </p:nvCxnSpPr>
          <p:spPr>
            <a:xfrm>
              <a:off x="3618725" y="497300"/>
              <a:ext cx="1532100" cy="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3" name="Google Shape;223;p33"/>
            <p:cNvSpPr txBox="1"/>
            <p:nvPr/>
          </p:nvSpPr>
          <p:spPr>
            <a:xfrm>
              <a:off x="3612325" y="174075"/>
              <a:ext cx="1524600" cy="344400"/>
            </a:xfrm>
            <a:prstGeom prst="rect">
              <a:avLst/>
            </a:prstGeom>
            <a:solidFill>
              <a:srgbClr val="F76C6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</a:t>
              </a:r>
              <a:r>
                <a:rPr b="1" lang="fr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tudent</a:t>
              </a:r>
              <a:endParaRPr b="1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4" name="Google Shape;224;p33"/>
            <p:cNvSpPr txBox="1"/>
            <p:nvPr/>
          </p:nvSpPr>
          <p:spPr>
            <a:xfrm>
              <a:off x="3700875" y="464956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 u="sng"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 sz="1100" u="sng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firstname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name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birthday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address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9A02E"/>
                  </a:solidFill>
                  <a:latin typeface="Raleway"/>
                  <a:ea typeface="Raleway"/>
                  <a:cs typeface="Raleway"/>
                  <a:sym typeface="Raleway"/>
                </a:rPr>
                <a:t>school_id</a:t>
              </a:r>
              <a:endParaRPr b="1" sz="1100">
                <a:solidFill>
                  <a:srgbClr val="F9A02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5" name="Google Shape;225;p33"/>
          <p:cNvGrpSpPr/>
          <p:nvPr/>
        </p:nvGrpSpPr>
        <p:grpSpPr>
          <a:xfrm>
            <a:off x="4444289" y="3745977"/>
            <a:ext cx="1505689" cy="913425"/>
            <a:chOff x="3604175" y="2011875"/>
            <a:chExt cx="1897050" cy="1218550"/>
          </a:xfrm>
        </p:grpSpPr>
        <p:sp>
          <p:nvSpPr>
            <p:cNvPr id="226" name="Google Shape;226;p33"/>
            <p:cNvSpPr/>
            <p:nvPr/>
          </p:nvSpPr>
          <p:spPr>
            <a:xfrm>
              <a:off x="3604175" y="2023525"/>
              <a:ext cx="1536900" cy="12069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604175" y="2011875"/>
              <a:ext cx="1536900" cy="344400"/>
            </a:xfrm>
            <a:prstGeom prst="rect">
              <a:avLst/>
            </a:prstGeom>
            <a:solidFill>
              <a:srgbClr val="F76C6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</a:t>
              </a:r>
              <a:r>
                <a:rPr b="1" lang="fr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chool</a:t>
              </a:r>
              <a:endParaRPr b="1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8" name="Google Shape;228;p33"/>
            <p:cNvSpPr txBox="1"/>
            <p:nvPr/>
          </p:nvSpPr>
          <p:spPr>
            <a:xfrm>
              <a:off x="3693725" y="2385625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 u="sng"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 sz="1100" u="sng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city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capacity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9" name="Google Shape;229;p33"/>
          <p:cNvGrpSpPr/>
          <p:nvPr/>
        </p:nvGrpSpPr>
        <p:grpSpPr>
          <a:xfrm>
            <a:off x="2764265" y="3850017"/>
            <a:ext cx="1505689" cy="746114"/>
            <a:chOff x="3604175" y="2011875"/>
            <a:chExt cx="1897050" cy="995350"/>
          </a:xfrm>
        </p:grpSpPr>
        <p:sp>
          <p:nvSpPr>
            <p:cNvPr id="230" name="Google Shape;230;p33"/>
            <p:cNvSpPr/>
            <p:nvPr/>
          </p:nvSpPr>
          <p:spPr>
            <a:xfrm>
              <a:off x="3604175" y="2023525"/>
              <a:ext cx="1536900" cy="9837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3604175" y="2011875"/>
              <a:ext cx="1536900" cy="344400"/>
            </a:xfrm>
            <a:prstGeom prst="rect">
              <a:avLst/>
            </a:prstGeom>
            <a:solidFill>
              <a:srgbClr val="F76C6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</a:t>
              </a:r>
              <a:r>
                <a:rPr b="1" lang="fr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eaching</a:t>
              </a:r>
              <a:endParaRPr b="1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2" name="Google Shape;232;p33"/>
            <p:cNvSpPr txBox="1"/>
            <p:nvPr/>
          </p:nvSpPr>
          <p:spPr>
            <a:xfrm>
              <a:off x="3693725" y="2385625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 u="sng">
                  <a:solidFill>
                    <a:srgbClr val="F9A02E"/>
                  </a:solidFill>
                  <a:latin typeface="Raleway"/>
                  <a:ea typeface="Raleway"/>
                  <a:cs typeface="Raleway"/>
                  <a:sym typeface="Raleway"/>
                </a:rPr>
                <a:t>school_id</a:t>
              </a:r>
              <a:endParaRPr b="1" sz="1100" u="sng">
                <a:solidFill>
                  <a:srgbClr val="F9A02E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 u="sng">
                  <a:solidFill>
                    <a:srgbClr val="F9A02E"/>
                  </a:solidFill>
                  <a:latin typeface="Raleway"/>
                  <a:ea typeface="Raleway"/>
                  <a:cs typeface="Raleway"/>
                  <a:sym typeface="Raleway"/>
                </a:rPr>
                <a:t>language_id</a:t>
              </a:r>
              <a:endParaRPr b="1" sz="1100" u="sng">
                <a:solidFill>
                  <a:srgbClr val="F9A02E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 u="sng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3" name="Google Shape;233;p33"/>
          <p:cNvGrpSpPr/>
          <p:nvPr/>
        </p:nvGrpSpPr>
        <p:grpSpPr>
          <a:xfrm>
            <a:off x="1080242" y="3834010"/>
            <a:ext cx="1524162" cy="737365"/>
            <a:chOff x="3612325" y="3603647"/>
            <a:chExt cx="1920325" cy="983678"/>
          </a:xfrm>
        </p:grpSpPr>
        <p:sp>
          <p:nvSpPr>
            <p:cNvPr id="234" name="Google Shape;234;p33"/>
            <p:cNvSpPr/>
            <p:nvPr/>
          </p:nvSpPr>
          <p:spPr>
            <a:xfrm>
              <a:off x="3614519" y="3603647"/>
              <a:ext cx="1536900" cy="344400"/>
            </a:xfrm>
            <a:prstGeom prst="rect">
              <a:avLst/>
            </a:prstGeom>
            <a:solidFill>
              <a:srgbClr val="F76C6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</a:rPr>
                <a:t>l</a:t>
              </a:r>
              <a:r>
                <a:rPr b="1" lang="fr" sz="1100">
                  <a:solidFill>
                    <a:srgbClr val="FFFFFF"/>
                  </a:solidFill>
                </a:rPr>
                <a:t>anguage</a:t>
              </a:r>
              <a:endParaRPr b="1" sz="1100">
                <a:solidFill>
                  <a:srgbClr val="FFFFFF"/>
                </a:solidFill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612325" y="3953425"/>
              <a:ext cx="1536900" cy="6339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 txBox="1"/>
            <p:nvPr/>
          </p:nvSpPr>
          <p:spPr>
            <a:xfrm>
              <a:off x="3725150" y="3977375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 u="sng"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 sz="1100" u="sng"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Raleway"/>
                  <a:ea typeface="Raleway"/>
                  <a:cs typeface="Raleway"/>
                  <a:sym typeface="Raleway"/>
                </a:rPr>
                <a:t>language</a:t>
              </a:r>
              <a:endParaRPr sz="11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237" name="Google Shape;237;p33"/>
          <p:cNvCxnSpPr/>
          <p:nvPr/>
        </p:nvCxnSpPr>
        <p:spPr>
          <a:xfrm>
            <a:off x="2288093" y="4219013"/>
            <a:ext cx="476700" cy="8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3"/>
          <p:cNvCxnSpPr/>
          <p:nvPr/>
        </p:nvCxnSpPr>
        <p:spPr>
          <a:xfrm>
            <a:off x="3972971" y="4219013"/>
            <a:ext cx="476700" cy="8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5662018" y="4198625"/>
            <a:ext cx="476700" cy="8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171250" y="-2650"/>
            <a:ext cx="5344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Différents types de jointure</a:t>
            </a:r>
            <a:endParaRPr/>
          </a:p>
        </p:txBody>
      </p:sp>
      <p:sp>
        <p:nvSpPr>
          <p:cNvPr id="245" name="Google Shape;245;p34"/>
          <p:cNvSpPr txBox="1"/>
          <p:nvPr>
            <p:ph idx="4" type="body"/>
          </p:nvPr>
        </p:nvSpPr>
        <p:spPr>
          <a:xfrm>
            <a:off x="563400" y="910675"/>
            <a:ext cx="7814100" cy="35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urier New"/>
                <a:ea typeface="Courier New"/>
                <a:cs typeface="Courier New"/>
                <a:sym typeface="Courier New"/>
              </a:rPr>
              <a:t>LEFT JOIN</a:t>
            </a:r>
            <a:r>
              <a:rPr lang="fr" sz="1800"/>
              <a:t> renvoie TOUS les enregistrements de la table de gauche (dans le </a:t>
            </a:r>
            <a:r>
              <a:rPr lang="fr" sz="18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fr" sz="1800"/>
              <a:t>) même quand il n’y a pas de correspondance avec la table de droite (dans ce cas on renvoie </a:t>
            </a:r>
            <a:r>
              <a:rPr lang="fr" sz="18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retourne Élias même s’il n’a pas d’école attribuée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6884350" y="2745488"/>
            <a:ext cx="2889287" cy="2411975"/>
            <a:chOff x="3817050" y="1907138"/>
            <a:chExt cx="2889287" cy="2411975"/>
          </a:xfrm>
        </p:grpSpPr>
        <p:pic>
          <p:nvPicPr>
            <p:cNvPr id="247" name="Google Shape;247;p34"/>
            <p:cNvPicPr preferRelativeResize="0"/>
            <p:nvPr/>
          </p:nvPicPr>
          <p:blipFill rotWithShape="1">
            <a:blip r:embed="rId3">
              <a:alphaModFix/>
            </a:blip>
            <a:srcRect b="60039" l="-2287" r="72506" t="1340"/>
            <a:stretch/>
          </p:blipFill>
          <p:spPr>
            <a:xfrm>
              <a:off x="3817050" y="1907138"/>
              <a:ext cx="2192849" cy="223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4"/>
            <p:cNvSpPr/>
            <p:nvPr/>
          </p:nvSpPr>
          <p:spPr>
            <a:xfrm>
              <a:off x="5407637" y="3477913"/>
              <a:ext cx="1298700" cy="841200"/>
            </a:xfrm>
            <a:prstGeom prst="pie">
              <a:avLst>
                <a:gd fmla="val 10824436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4"/>
          <p:cNvSpPr/>
          <p:nvPr/>
        </p:nvSpPr>
        <p:spPr>
          <a:xfrm>
            <a:off x="611949" y="2303425"/>
            <a:ext cx="6196200" cy="18387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SELECT firstname, lastname,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FROM student AS st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LEFT JOIN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school AS sc ON sc.id=st.school_id;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firstname | lastname      |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----------+---------------+---------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Arthur    | Pendragon     | Bordeaux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Élias     | de Kelliwic'h |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1171250" y="-2650"/>
            <a:ext cx="4694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Différents types de jointure</a:t>
            </a:r>
            <a:endParaRPr/>
          </a:p>
        </p:txBody>
      </p:sp>
      <p:sp>
        <p:nvSpPr>
          <p:cNvPr id="255" name="Google Shape;255;p35"/>
          <p:cNvSpPr txBox="1"/>
          <p:nvPr>
            <p:ph idx="4" type="body"/>
          </p:nvPr>
        </p:nvSpPr>
        <p:spPr>
          <a:xfrm>
            <a:off x="1129075" y="100745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urier New"/>
                <a:ea typeface="Courier New"/>
                <a:cs typeface="Courier New"/>
                <a:sym typeface="Courier New"/>
              </a:rPr>
              <a:t>(INNER) JOIN</a:t>
            </a:r>
            <a:r>
              <a:rPr lang="fr" sz="1800"/>
              <a:t> La plus utilisée.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Renvoie les enregistrements quand la condition (après le ON) est remplie. Seuls les </a:t>
            </a:r>
            <a:r>
              <a:rPr lang="fr"/>
              <a:t>enregistrements</a:t>
            </a:r>
            <a:r>
              <a:rPr lang="fr"/>
              <a:t> communs des tables A </a:t>
            </a:r>
            <a:r>
              <a:rPr b="1" lang="fr"/>
              <a:t>et</a:t>
            </a:r>
            <a:r>
              <a:rPr lang="fr"/>
              <a:t> B sont retournés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37647" l="35039" r="32177" t="23732"/>
          <a:stretch/>
        </p:blipFill>
        <p:spPr>
          <a:xfrm>
            <a:off x="3317775" y="2266225"/>
            <a:ext cx="2414000" cy="22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1171250" y="-2650"/>
            <a:ext cx="40734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Différents types de jointure</a:t>
            </a:r>
            <a:endParaRPr/>
          </a:p>
        </p:txBody>
      </p:sp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4957850" y="190800"/>
            <a:ext cx="36009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>
            <p:ph idx="4" type="body"/>
          </p:nvPr>
        </p:nvSpPr>
        <p:spPr>
          <a:xfrm>
            <a:off x="563150" y="902325"/>
            <a:ext cx="79818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urier New"/>
                <a:ea typeface="Courier New"/>
                <a:cs typeface="Courier New"/>
                <a:sym typeface="Courier New"/>
              </a:rPr>
              <a:t>RIGHT JOIN</a:t>
            </a:r>
            <a:r>
              <a:rPr lang="fr" sz="1800"/>
              <a:t> renvoie TOUS les enregistrement de la table de droite (après le </a:t>
            </a:r>
            <a:r>
              <a:rPr lang="fr" sz="1800"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fr" sz="1800"/>
              <a:t>) même quand il n’y a pas de correspondance avec la table de gauche (dans ce cas il renvoie </a:t>
            </a:r>
            <a:r>
              <a:rPr lang="fr" sz="1800"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Biarritz retournée même s’il n’y a pas d’élève pour cette ville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b="61226" l="71455" r="-4238" t="1519"/>
          <a:stretch/>
        </p:blipFill>
        <p:spPr>
          <a:xfrm>
            <a:off x="6729950" y="2677125"/>
            <a:ext cx="2414000" cy="21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/>
          <p:nvPr/>
        </p:nvSpPr>
        <p:spPr>
          <a:xfrm>
            <a:off x="563150" y="2291750"/>
            <a:ext cx="6166800" cy="18387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SELECT firstname, lastname,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FROM student AS st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JOIN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school AS sc ON sc.id=st.school_id;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firstname | lastname   |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----------+------------+----------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Arthur    | Pendragon  | Bordeaux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|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| Biarritz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1171250" y="-2650"/>
            <a:ext cx="39000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Différents types de jointure</a:t>
            </a:r>
            <a:endParaRPr/>
          </a:p>
        </p:txBody>
      </p:sp>
      <p:sp>
        <p:nvSpPr>
          <p:cNvPr id="271" name="Google Shape;271;p37"/>
          <p:cNvSpPr txBox="1"/>
          <p:nvPr>
            <p:ph idx="1" type="subTitle"/>
          </p:nvPr>
        </p:nvSpPr>
        <p:spPr>
          <a:xfrm>
            <a:off x="52626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récapitulatif</a:t>
            </a:r>
            <a:endParaRPr/>
          </a:p>
        </p:txBody>
      </p:sp>
      <p:sp>
        <p:nvSpPr>
          <p:cNvPr id="272" name="Google Shape;272;p3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76" y="717350"/>
            <a:ext cx="5505850" cy="433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/>
          <p:nvPr/>
        </p:nvSpPr>
        <p:spPr>
          <a:xfrm>
            <a:off x="2214425" y="4293625"/>
            <a:ext cx="5110500" cy="7836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3048550" y="3708225"/>
            <a:ext cx="3048600" cy="589500"/>
          </a:xfrm>
          <a:prstGeom prst="rect">
            <a:avLst/>
          </a:prstGeom>
          <a:solidFill>
            <a:srgbClr val="FF0000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0" y="4411525"/>
            <a:ext cx="2783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Raleway"/>
                <a:ea typeface="Raleway"/>
                <a:cs typeface="Raleway"/>
                <a:sym typeface="Raleway"/>
              </a:rPr>
              <a:t>Remarque : FULL OUTER n’existe pas avec MySQL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77" name="Google Shape;277;p37"/>
          <p:cNvCxnSpPr/>
          <p:nvPr/>
        </p:nvCxnSpPr>
        <p:spPr>
          <a:xfrm flipH="1" rot="10800000">
            <a:off x="4051750" y="3136625"/>
            <a:ext cx="80400" cy="2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7"/>
          <p:cNvSpPr txBox="1"/>
          <p:nvPr/>
        </p:nvSpPr>
        <p:spPr>
          <a:xfrm>
            <a:off x="3094650" y="3280077"/>
            <a:ext cx="3329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Raleway"/>
                <a:ea typeface="Raleway"/>
                <a:cs typeface="Raleway"/>
                <a:sym typeface="Raleway"/>
              </a:rPr>
              <a:t>Le mot clé INNER est optionnel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1171250" y="-2650"/>
            <a:ext cx="39000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Différents types de jointure</a:t>
            </a:r>
            <a:endParaRPr/>
          </a:p>
        </p:txBody>
      </p:sp>
      <p:sp>
        <p:nvSpPr>
          <p:cNvPr id="284" name="Google Shape;284;p38"/>
          <p:cNvSpPr txBox="1"/>
          <p:nvPr>
            <p:ph idx="1" type="subTitle"/>
          </p:nvPr>
        </p:nvSpPr>
        <p:spPr>
          <a:xfrm>
            <a:off x="52626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récapitulatif</a:t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800" y="787400"/>
            <a:ext cx="3139019" cy="4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UNION</a:t>
            </a:r>
            <a:endParaRPr/>
          </a:p>
        </p:txBody>
      </p:sp>
      <p:sp>
        <p:nvSpPr>
          <p:cNvPr id="291" name="Google Shape;291;p39"/>
          <p:cNvSpPr txBox="1"/>
          <p:nvPr>
            <p:ph idx="1" type="subTitle"/>
          </p:nvPr>
        </p:nvSpPr>
        <p:spPr>
          <a:xfrm>
            <a:off x="3129050" y="190800"/>
            <a:ext cx="54234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 txBox="1"/>
          <p:nvPr>
            <p:ph idx="4" type="body"/>
          </p:nvPr>
        </p:nvSpPr>
        <p:spPr>
          <a:xfrm>
            <a:off x="490500" y="939950"/>
            <a:ext cx="6830700" cy="351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UNION permet de cumuler les résultats de deux requêtes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S’il y a des doublons dans les résultats des deux requêtes, ils ne sont pas affichés. Si on veut les afficher, il faut utiliser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UNION ALL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https://sql.sh/cours/union</a:t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300" y="3556975"/>
            <a:ext cx="2660975" cy="14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/>
          <p:nvPr/>
        </p:nvSpPr>
        <p:spPr>
          <a:xfrm>
            <a:off x="511725" y="1326725"/>
            <a:ext cx="7080900" cy="17706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 FROM student WHERE firstname LIKE 'A%'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UNION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SELECT </a:t>
            </a:r>
            <a:r>
              <a:rPr lang="f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FROM student WHERE </a:t>
            </a:r>
            <a:r>
              <a:rPr lang="f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LIKE 'L%'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Arthur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Lancelot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Léodagan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1171250" y="-2650"/>
            <a:ext cx="5128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Administration avancée</a:t>
            </a:r>
            <a:endParaRPr/>
          </a:p>
        </p:txBody>
      </p:sp>
      <p:sp>
        <p:nvSpPr>
          <p:cNvPr id="300" name="Google Shape;300;p40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>
            <p:ph idx="4" type="body"/>
          </p:nvPr>
        </p:nvSpPr>
        <p:spPr>
          <a:xfrm>
            <a:off x="390450" y="855600"/>
            <a:ext cx="80643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Il est possible de créer/supprimer des utilisateurs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Et de gérer très finement leurs droits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Limiter le type de requête (par exemple pas de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fr"/>
              <a:t> ou d’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fr"/>
              <a:t>, mais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fr"/>
              <a:t> autorisé)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Limiter les tables accessibles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accent5"/>
                </a:solidFill>
                <a:hlinkClick r:id="rId3"/>
              </a:rPr>
              <a:t>https://dev.mysql.com/doc/refman/5.7/en/grant.html</a:t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>
            <a:off x="443025" y="1183225"/>
            <a:ext cx="7674000" cy="862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USER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'myuser'@'localhost'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IDENTIFIED BY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'mypassword';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DROP USER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'myuser'@'localhost';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443025" y="3088225"/>
            <a:ext cx="7621500" cy="15033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GRANT ALL ON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mydb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'perceval'@'localhost';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Perceval a tous les droits sur la bdd mydb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GRANT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SELECT, UPDATE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mydb.Eleve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'caradoc'@'localhost';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Caradoc n’a que les droits de SELECT et UPDATE et uniquement sur la table Eleve de la bdd mydb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1171250" y="-2650"/>
            <a:ext cx="37989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Clause WHERE avancée</a:t>
            </a:r>
            <a:endParaRPr/>
          </a:p>
        </p:txBody>
      </p:sp>
      <p:sp>
        <p:nvSpPr>
          <p:cNvPr id="110" name="Google Shape;110;p23"/>
          <p:cNvSpPr txBox="1"/>
          <p:nvPr>
            <p:ph idx="4" type="body"/>
          </p:nvPr>
        </p:nvSpPr>
        <p:spPr>
          <a:xfrm>
            <a:off x="633150" y="939025"/>
            <a:ext cx="79608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AND / OR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LIKE</a:t>
            </a:r>
            <a:r>
              <a:rPr lang="fr" sz="1800"/>
              <a:t> 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https://sql.sh/cours/where/like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symbole </a:t>
            </a:r>
            <a:r>
              <a:rPr b="1" lang="fr">
                <a:solidFill>
                  <a:srgbClr val="F76C6C"/>
                </a:solidFill>
              </a:rPr>
              <a:t>%</a:t>
            </a:r>
            <a:r>
              <a:rPr lang="fr"/>
              <a:t> sert de </a:t>
            </a:r>
            <a:r>
              <a:rPr lang="fr"/>
              <a:t>Joker</a:t>
            </a:r>
            <a:r>
              <a:rPr lang="fr"/>
              <a:t>. L’exemple renvoie “</a:t>
            </a:r>
            <a:r>
              <a:rPr b="1" lang="fr"/>
              <a:t>L</a:t>
            </a:r>
            <a:r>
              <a:rPr lang="fr"/>
              <a:t>ancelot”, “</a:t>
            </a:r>
            <a:r>
              <a:rPr b="1" lang="fr"/>
              <a:t>L</a:t>
            </a:r>
            <a:r>
              <a:rPr lang="fr"/>
              <a:t>éodagan”...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666666"/>
                </a:solidFill>
              </a:rPr>
              <a:t>Remarque : MySQL est insensible à la casse, donc "L%" équivaut à "l%", ce qui n’est pas le cas de tous les SGBDR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</a:t>
            </a:r>
            <a:r>
              <a:rPr lang="fr"/>
              <a:t>nvoie </a:t>
            </a:r>
            <a:r>
              <a:rPr b="1" lang="fr"/>
              <a:t>L</a:t>
            </a:r>
            <a:r>
              <a:rPr lang="fr"/>
              <a:t>ancelot, </a:t>
            </a:r>
            <a:r>
              <a:rPr b="1" lang="fr"/>
              <a:t>L</a:t>
            </a:r>
            <a:r>
              <a:rPr lang="fr"/>
              <a:t>eodagan, Perceva</a:t>
            </a:r>
            <a:r>
              <a:rPr b="1" lang="fr"/>
              <a:t>l</a:t>
            </a:r>
            <a:r>
              <a:rPr lang="fr"/>
              <a:t>, Mer</a:t>
            </a:r>
            <a:r>
              <a:rPr b="1" lang="fr"/>
              <a:t>l</a:t>
            </a:r>
            <a:r>
              <a:rPr lang="fr"/>
              <a:t>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23"/>
          <p:cNvSpPr/>
          <p:nvPr/>
        </p:nvSpPr>
        <p:spPr>
          <a:xfrm>
            <a:off x="682700" y="1292675"/>
            <a:ext cx="7198800" cy="645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firstname, lastname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firstname='Arthur'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lastname='Pendragon';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23"/>
          <p:cNvSpPr/>
          <p:nvPr/>
        </p:nvSpPr>
        <p:spPr>
          <a:xfrm>
            <a:off x="682700" y="2573650"/>
            <a:ext cx="7198800" cy="645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firstname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'L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682700" y="4033125"/>
            <a:ext cx="7198800" cy="645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firstname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'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1171250" y="-2650"/>
            <a:ext cx="36834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aller plus loin</a:t>
            </a:r>
            <a:endParaRPr/>
          </a:p>
        </p:txBody>
      </p:sp>
      <p:sp>
        <p:nvSpPr>
          <p:cNvPr id="309" name="Google Shape;309;p41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4" type="body"/>
          </p:nvPr>
        </p:nvSpPr>
        <p:spPr>
          <a:xfrm>
            <a:off x="367875" y="936675"/>
            <a:ext cx="6791400" cy="41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76C6C"/>
                </a:solidFill>
              </a:rPr>
              <a:t>P</a:t>
            </a:r>
            <a:r>
              <a:rPr b="1" lang="fr" sz="1800">
                <a:solidFill>
                  <a:srgbClr val="F76C6C"/>
                </a:solidFill>
              </a:rPr>
              <a:t>rocédure stockée</a:t>
            </a:r>
            <a:r>
              <a:rPr lang="fr" sz="1800"/>
              <a:t> </a:t>
            </a:r>
            <a:r>
              <a:rPr lang="fr"/>
              <a:t>Suite d’instructions SQL définies par un nom </a:t>
            </a:r>
            <a:br>
              <a:rPr lang="fr"/>
            </a:br>
            <a:r>
              <a:rPr lang="fr"/>
              <a:t>et enregistrées dans la base de données elle-même</a:t>
            </a:r>
            <a:r>
              <a:rPr b="1" lang="fr"/>
              <a:t>.</a:t>
            </a:r>
            <a:r>
              <a:rPr lang="fr"/>
              <a:t> Il est possible </a:t>
            </a:r>
            <a:br>
              <a:rPr lang="fr"/>
            </a:br>
            <a:r>
              <a:rPr lang="fr"/>
              <a:t>d’appeler la procédure par son nom et d’exécuter ces instructions. </a:t>
            </a:r>
            <a:br>
              <a:rPr lang="fr"/>
            </a:br>
            <a:r>
              <a:rPr lang="fr"/>
              <a:t>Elles peuvent être comparées à des fonctions.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76C6C"/>
                </a:solidFill>
              </a:rPr>
              <a:t>Transaction</a:t>
            </a:r>
            <a:r>
              <a:rPr lang="fr"/>
              <a:t>  Suite de requêtes dont l'exécution se fait par bloc. Si tout le bloc d’instruction n’est pas exécuté (erreur), il est possible de revenir en arrière (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ROLLBACK</a:t>
            </a:r>
            <a:r>
              <a:rPr lang="fr"/>
              <a:t>). Très utile pour s’assurer de l'intégrité des données (notamment des données sensibles).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76C6C"/>
                </a:solidFill>
              </a:rPr>
              <a:t>Trigger</a:t>
            </a:r>
            <a:r>
              <a:rPr lang="fr" sz="1800"/>
              <a:t> </a:t>
            </a:r>
            <a:r>
              <a:rPr lang="fr"/>
              <a:t> Instruction</a:t>
            </a:r>
            <a:r>
              <a:rPr lang="fr"/>
              <a:t>s</a:t>
            </a:r>
            <a:r>
              <a:rPr lang="fr"/>
              <a:t> associées à une table qui se déclenchent lorsqu’un événement prédéterminé survient (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INSERT, UPDATE</a:t>
            </a:r>
            <a:r>
              <a:rPr lang="fr"/>
              <a:t>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76C6C"/>
                </a:solidFill>
              </a:rPr>
              <a:t>Table temporaire</a:t>
            </a:r>
            <a:r>
              <a:rPr lang="fr"/>
              <a:t>  Permet de stocker des résultats dans une table à durée de vie limitée (supprimées si on se déconnecte du SGBDR) : gain de performance pour des grosses requêtes répétitives.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Plus d'infos sur les notions avancées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 b="0" l="21626" r="5038" t="0"/>
          <a:stretch/>
        </p:blipFill>
        <p:spPr>
          <a:xfrm>
            <a:off x="6523450" y="127750"/>
            <a:ext cx="2464750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799000" y="1787700"/>
            <a:ext cx="80316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Atelier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300" u="sng">
                <a:solidFill>
                  <a:srgbClr val="FFFFFF"/>
                </a:solidFill>
                <a:hlinkClick r:id="rId3"/>
              </a:rPr>
              <a:t>https://wildcodeschool.github.io/atelier-bdd-advanced/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1171250" y="-2650"/>
            <a:ext cx="3676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Clause WHERE avancée</a:t>
            </a:r>
            <a:endParaRPr/>
          </a:p>
        </p:txBody>
      </p:sp>
      <p:sp>
        <p:nvSpPr>
          <p:cNvPr id="119" name="Google Shape;119;p24"/>
          <p:cNvSpPr txBox="1"/>
          <p:nvPr>
            <p:ph idx="4" type="body"/>
          </p:nvPr>
        </p:nvSpPr>
        <p:spPr>
          <a:xfrm>
            <a:off x="1249200" y="7794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BETWEEN</a:t>
            </a:r>
            <a:r>
              <a:rPr lang="fr" sz="1800"/>
              <a:t> </a:t>
            </a:r>
            <a:r>
              <a:rPr lang="fr" u="sng">
                <a:solidFill>
                  <a:schemeClr val="accent5"/>
                </a:solidFill>
                <a:hlinkClick r:id="rId3"/>
              </a:rPr>
              <a:t>https://sql.sh/cours/where/between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IS NULL / IS NOT NULL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</a:t>
            </a:r>
            <a:r>
              <a:rPr lang="fr" sz="1800"/>
              <a:t>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https://sql.sh/cours/where/in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Requêtes imbriquées (préférer les jointures)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1292300" y="1125850"/>
            <a:ext cx="7198800" cy="645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city, capacity FROM school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capacity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BETWEEN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20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40;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1292300" y="2192650"/>
            <a:ext cx="7198800" cy="645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school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capacity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IS NOT NULL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1292300" y="3321202"/>
            <a:ext cx="7198800" cy="645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school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city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('Reims', 'Lille', 'Biarritz')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1292300" y="4304578"/>
            <a:ext cx="7198800" cy="679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   WHERE school_id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SELECT id FROM school WHERE capacity&gt;10)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DISTINCT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éviter les doublons</a:t>
            </a:r>
            <a:endParaRPr/>
          </a:p>
        </p:txBody>
      </p:sp>
      <p:sp>
        <p:nvSpPr>
          <p:cNvPr id="130" name="Google Shape;130;p25"/>
          <p:cNvSpPr txBox="1"/>
          <p:nvPr>
            <p:ph idx="4" type="body"/>
          </p:nvPr>
        </p:nvSpPr>
        <p:spPr>
          <a:xfrm>
            <a:off x="584600" y="833925"/>
            <a:ext cx="7997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Ici, tous</a:t>
            </a:r>
            <a:r>
              <a:rPr lang="fr"/>
              <a:t> les prénoms sont renvoyés, même s’il y a plusieurs enregistrements avec la même valeur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Arthur</a:t>
            </a:r>
            <a:endParaRPr>
              <a:solidFill>
                <a:srgbClr val="3D85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Caradoc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Perceval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Lancelot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Perceval</a:t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Arthur</a:t>
            </a:r>
            <a:endParaRPr>
              <a:solidFill>
                <a:srgbClr val="3D85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 un prénom est présent </a:t>
            </a:r>
            <a:r>
              <a:rPr b="1" lang="fr"/>
              <a:t>plusieurs fois</a:t>
            </a:r>
            <a:r>
              <a:rPr lang="fr"/>
              <a:t>, le distinct permet de ne l’afficher qu’une seule fois. Les </a:t>
            </a:r>
            <a:r>
              <a:rPr b="1" lang="fr">
                <a:solidFill>
                  <a:srgbClr val="F76C6C"/>
                </a:solidFill>
              </a:rPr>
              <a:t>doublons</a:t>
            </a:r>
            <a:r>
              <a:rPr lang="fr"/>
              <a:t> sont ainsi éliminés.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Arthur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Caradoc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Perceval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Lancelot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606500" y="821050"/>
            <a:ext cx="7198800" cy="4887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SELECT firstname FROM student;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606500" y="3107050"/>
            <a:ext cx="7198800" cy="4887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SELECT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DISTINCT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(firstname) FROM student;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Fonctions SQL</a:t>
            </a:r>
            <a:endParaRPr/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3433850" y="190800"/>
            <a:ext cx="44766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effectuer des calculs directement en SQL</a:t>
            </a:r>
            <a:endParaRPr/>
          </a:p>
        </p:txBody>
      </p:sp>
      <p:sp>
        <p:nvSpPr>
          <p:cNvPr id="139" name="Google Shape;139;p26"/>
          <p:cNvSpPr txBox="1"/>
          <p:nvPr>
            <p:ph idx="4" type="body"/>
          </p:nvPr>
        </p:nvSpPr>
        <p:spPr>
          <a:xfrm>
            <a:off x="823550" y="855600"/>
            <a:ext cx="78453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Elles peuvent être utilisable dans un SELECT, une clause WHERE...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Fonctions de chaînes de caractères  </a:t>
            </a:r>
            <a:r>
              <a:rPr lang="fr" u="sng">
                <a:solidFill>
                  <a:schemeClr val="hlink"/>
                </a:solidFill>
                <a:hlinkClick r:id="rId3"/>
              </a:rPr>
              <a:t>Plus d'exemples</a:t>
            </a:r>
            <a:r>
              <a:rPr lang="fr"/>
              <a:t> </a:t>
            </a:r>
            <a:r>
              <a:rPr lang="fr" sz="1100"/>
              <a:t>	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76C6C"/>
                </a:solidFill>
              </a:rPr>
              <a:t>CONCAT</a:t>
            </a:r>
            <a:r>
              <a:rPr lang="fr"/>
              <a:t> : permet de concaténer des chaînes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76C6C"/>
                </a:solidFill>
              </a:rPr>
              <a:t>LENGTH</a:t>
            </a:r>
            <a:r>
              <a:rPr lang="fr"/>
              <a:t> : renvoie la longueur d’une chaîne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également </a:t>
            </a:r>
            <a:r>
              <a:rPr b="1" lang="fr"/>
              <a:t>REPLACE</a:t>
            </a:r>
            <a:r>
              <a:rPr lang="fr"/>
              <a:t>, </a:t>
            </a:r>
            <a:r>
              <a:rPr b="1" lang="fr"/>
              <a:t>SUBSTRING</a:t>
            </a:r>
            <a:r>
              <a:rPr lang="fr"/>
              <a:t>, </a:t>
            </a:r>
            <a:r>
              <a:rPr b="1" lang="fr"/>
              <a:t>TRIM</a:t>
            </a:r>
            <a:r>
              <a:rPr lang="fr"/>
              <a:t>...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911300" y="1735450"/>
            <a:ext cx="7198800" cy="1102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SELECT </a:t>
            </a:r>
            <a:r>
              <a:rPr b="1"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CONCAT</a:t>
            </a: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(firstname,' ',lastname) AS fullname FROM student;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Arthur Pendragon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Lancelot Du Lac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911300" y="3183250"/>
            <a:ext cx="7198800" cy="15774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firstname, </a:t>
            </a:r>
            <a:r>
              <a:rPr b="1"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(firstname) AS len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FROM student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WHERE LENGTH(firstname) &gt; 7;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|  len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------------+----------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Lancelot    |  8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Perceval    |  8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Guenièvre   |  9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Fonctions SQL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4" type="body"/>
          </p:nvPr>
        </p:nvSpPr>
        <p:spPr>
          <a:xfrm>
            <a:off x="668000" y="92945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Les fonctions mathématiques</a:t>
            </a:r>
            <a:r>
              <a:rPr lang="fr" sz="1800"/>
              <a:t> </a:t>
            </a:r>
            <a:r>
              <a:rPr lang="fr"/>
              <a:t> </a:t>
            </a:r>
            <a:r>
              <a:rPr lang="fr" u="sng">
                <a:solidFill>
                  <a:schemeClr val="hlink"/>
                </a:solidFill>
                <a:hlinkClick r:id="rId3"/>
              </a:rPr>
              <a:t>Plus d'exemples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76C6C"/>
                </a:solidFill>
              </a:rPr>
              <a:t>RAND()</a:t>
            </a:r>
            <a:r>
              <a:rPr lang="fr"/>
              <a:t> permet de générer un nombre aléatoire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76C6C"/>
                </a:solidFill>
              </a:rPr>
              <a:t>ROUND() </a:t>
            </a:r>
            <a:r>
              <a:rPr lang="fr"/>
              <a:t>permet d’arrondir un décimal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aussi </a:t>
            </a:r>
            <a:r>
              <a:rPr b="1" lang="fr"/>
              <a:t>COS(), EXP(), LOG(), PI()</a:t>
            </a:r>
            <a:r>
              <a:rPr lang="fr"/>
              <a:t>...</a:t>
            </a:r>
            <a:endParaRPr>
              <a:uFill>
                <a:noFill/>
              </a:uFill>
              <a:hlinkClick r:id="rId4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Les fonctions de date</a:t>
            </a:r>
            <a:r>
              <a:rPr lang="fr"/>
              <a:t>  </a:t>
            </a:r>
            <a:r>
              <a:rPr lang="fr" u="sng">
                <a:solidFill>
                  <a:schemeClr val="hlink"/>
                </a:solidFill>
                <a:hlinkClick r:id="rId5"/>
              </a:rPr>
              <a:t>Plus d'exemples</a:t>
            </a:r>
            <a:r>
              <a:rPr lang="fr"/>
              <a:t> </a:t>
            </a:r>
            <a:r>
              <a:rPr lang="fr" sz="1100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76C6C"/>
                </a:solidFill>
              </a:rPr>
              <a:t>NOW()</a:t>
            </a:r>
            <a:r>
              <a:rPr lang="fr"/>
              <a:t> renvoie la date du jour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76C6C"/>
                </a:solidFill>
              </a:rPr>
              <a:t>MONTH() </a:t>
            </a:r>
            <a:r>
              <a:rPr lang="fr"/>
              <a:t>extrait le numéro de mois d’une date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aussi </a:t>
            </a:r>
            <a:r>
              <a:rPr b="1" lang="fr"/>
              <a:t>YEAR(), DAY(), DATEDIFF()</a:t>
            </a:r>
            <a:r>
              <a:rPr lang="fr"/>
              <a:t>...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2748" y="3084850"/>
            <a:ext cx="3061551" cy="1975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714050" y="1810525"/>
            <a:ext cx="7073400" cy="1027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price, ROUND(price,1) AS rounded_price FROM product;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price | rounded_price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------+---------------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20.54 | 20.5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20.99 | 21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1171250" y="-2650"/>
            <a:ext cx="41601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Fonctions </a:t>
            </a:r>
            <a:r>
              <a:rPr b="1" lang="fr"/>
              <a:t>d'agrégation</a:t>
            </a:r>
            <a:endParaRPr b="1"/>
          </a:p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47292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4" type="body"/>
          </p:nvPr>
        </p:nvSpPr>
        <p:spPr>
          <a:xfrm>
            <a:off x="1090275" y="1008925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Fonctions permettant de réaliser des calculs sur un ensemble de résultats.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COUNT() </a:t>
            </a:r>
            <a:r>
              <a:rPr lang="fr" sz="1800"/>
              <a:t>compte le nombre de résultats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SUM()</a:t>
            </a:r>
            <a:r>
              <a:rPr lang="fr" sz="1800"/>
              <a:t> calcul la somme pour un champ donné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MAX()</a:t>
            </a:r>
            <a:r>
              <a:rPr lang="fr" sz="1800"/>
              <a:t> renvoi la valeur max pour un champ donné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MIN() </a:t>
            </a:r>
            <a:r>
              <a:rPr lang="fr" sz="1800"/>
              <a:t>renvoi la valeur min pour un champ donné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AVG()</a:t>
            </a:r>
            <a:r>
              <a:rPr lang="fr" sz="1800"/>
              <a:t> calcul la moyenne pour un champ donné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58" name="Google Shape;158;p28"/>
          <p:cNvGrpSpPr/>
          <p:nvPr/>
        </p:nvGrpSpPr>
        <p:grpSpPr>
          <a:xfrm>
            <a:off x="7257500" y="3160145"/>
            <a:ext cx="1896675" cy="1403222"/>
            <a:chOff x="3611700" y="174075"/>
            <a:chExt cx="1896675" cy="1609200"/>
          </a:xfrm>
        </p:grpSpPr>
        <p:sp>
          <p:nvSpPr>
            <p:cNvPr id="159" name="Google Shape;159;p28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28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1" name="Google Shape;161;p28"/>
            <p:cNvSpPr txBox="1"/>
            <p:nvPr/>
          </p:nvSpPr>
          <p:spPr>
            <a:xfrm>
              <a:off x="3611725" y="174081"/>
              <a:ext cx="1637100" cy="384300"/>
            </a:xfrm>
            <a:prstGeom prst="rect">
              <a:avLst/>
            </a:prstGeom>
            <a:solidFill>
              <a:srgbClr val="F76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</a:t>
              </a:r>
              <a:r>
                <a:rPr b="1" lang="fr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ote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62" name="Google Shape;162;p28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student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course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note</a:t>
              </a:r>
              <a:endParaRPr b="1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5818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3" name="Google Shape;163;p28"/>
          <p:cNvSpPr/>
          <p:nvPr/>
        </p:nvSpPr>
        <p:spPr>
          <a:xfrm>
            <a:off x="1139900" y="3488050"/>
            <a:ext cx="5664300" cy="873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(note) as average FROM note;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mysql&gt;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(note),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(note) FROM note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1171250" y="-2650"/>
            <a:ext cx="4571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GROUP BY</a:t>
            </a:r>
            <a:endParaRPr b="1"/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4" type="body"/>
          </p:nvPr>
        </p:nvSpPr>
        <p:spPr>
          <a:xfrm>
            <a:off x="1068600" y="108185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</a:rPr>
              <a:t>On rajoute le champ </a:t>
            </a:r>
            <a:r>
              <a:rPr b="1" lang="fr" sz="1800">
                <a:solidFill>
                  <a:srgbClr val="F76C6C"/>
                </a:solidFill>
              </a:rPr>
              <a:t>region</a:t>
            </a:r>
            <a:r>
              <a:rPr lang="fr" sz="1800">
                <a:solidFill>
                  <a:srgbClr val="666666"/>
                </a:solidFill>
              </a:rPr>
              <a:t> dans la table student.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Comment connaître le nombre d’élèves habitant dans une même région ?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71" name="Google Shape;171;p29"/>
          <p:cNvGrpSpPr/>
          <p:nvPr/>
        </p:nvGrpSpPr>
        <p:grpSpPr>
          <a:xfrm>
            <a:off x="7111700" y="2315185"/>
            <a:ext cx="1896675" cy="2152144"/>
            <a:chOff x="3611700" y="174075"/>
            <a:chExt cx="1896675" cy="1609200"/>
          </a:xfrm>
        </p:grpSpPr>
        <p:sp>
          <p:nvSpPr>
            <p:cNvPr id="172" name="Google Shape;172;p29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" name="Google Shape;173;p29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29"/>
            <p:cNvSpPr txBox="1"/>
            <p:nvPr/>
          </p:nvSpPr>
          <p:spPr>
            <a:xfrm>
              <a:off x="3612325" y="174075"/>
              <a:ext cx="1637100" cy="344400"/>
            </a:xfrm>
            <a:prstGeom prst="rect">
              <a:avLst/>
            </a:prstGeom>
            <a:solidFill>
              <a:srgbClr val="F76C6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student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5" name="Google Shape;175;p29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firstname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lastname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birthday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address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region</a:t>
              </a:r>
              <a:endParaRPr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176" name="Google Shape;176;p29"/>
          <p:cNvSpPr/>
          <p:nvPr/>
        </p:nvSpPr>
        <p:spPr>
          <a:xfrm>
            <a:off x="1139900" y="1903525"/>
            <a:ext cx="5664300" cy="28752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region, count(*) AS nb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GROUP BY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region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ORDER BY nb DESC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region              | nb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---------------------+----------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Ile de France        | 12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Auvergne-Rhône Alpes | 10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Centre               | 6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Occitanie            | 3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GROUP BY</a:t>
            </a:r>
            <a:endParaRPr b="1"/>
          </a:p>
        </p:txBody>
      </p:sp>
      <p:sp>
        <p:nvSpPr>
          <p:cNvPr id="182" name="Google Shape;182;p30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755950" y="931800"/>
            <a:ext cx="80487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</a:rPr>
              <a:t>Il est possible d’avoir plusieurs champs dans une clause </a:t>
            </a:r>
            <a:r>
              <a:rPr lang="f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fr" sz="1800">
                <a:solidFill>
                  <a:srgbClr val="666666"/>
                </a:solidFill>
              </a:rPr>
              <a:t> regroupe les enregistrements ayant la même valeur dans un champ donné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793500" y="2043900"/>
            <a:ext cx="5844300" cy="29313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region, city, count(*) AS nb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GROUP BY</a:t>
            </a: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region, city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ORDER BY nb DESC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	region      	    |  city 	    | nb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---------------------+------------+--------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Ile de France        | Paris  	    | 12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Auvergne-Rhône Alpes | Lyon       | 10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Centre               | Orléans    | 3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Centre               | La Loupe   | 2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Occitanie            | Toulouse   | 1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7111700" y="2315185"/>
            <a:ext cx="1896675" cy="2152144"/>
            <a:chOff x="3611700" y="174075"/>
            <a:chExt cx="1896675" cy="1609200"/>
          </a:xfrm>
        </p:grpSpPr>
        <p:sp>
          <p:nvSpPr>
            <p:cNvPr id="186" name="Google Shape;186;p30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30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" name="Google Shape;188;p30"/>
            <p:cNvSpPr txBox="1"/>
            <p:nvPr/>
          </p:nvSpPr>
          <p:spPr>
            <a:xfrm>
              <a:off x="3612325" y="174075"/>
              <a:ext cx="1637100" cy="344400"/>
            </a:xfrm>
            <a:prstGeom prst="rect">
              <a:avLst/>
            </a:prstGeom>
            <a:solidFill>
              <a:srgbClr val="F76C6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student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9" name="Google Shape;189;p30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id</a:t>
              </a:r>
              <a:endPara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firstname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lastname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birthday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address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Raleway"/>
                  <a:ea typeface="Raleway"/>
                  <a:cs typeface="Raleway"/>
                  <a:sym typeface="Raleway"/>
                </a:rPr>
                <a:t>region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76C6C"/>
                  </a:solidFill>
                  <a:latin typeface="Raleway"/>
                  <a:ea typeface="Raleway"/>
                  <a:cs typeface="Raleway"/>
                  <a:sym typeface="Raleway"/>
                </a:rPr>
                <a:t>city</a:t>
              </a:r>
              <a:endParaRPr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